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6" r:id="rId4"/>
    <p:sldId id="296" r:id="rId5"/>
    <p:sldId id="273" r:id="rId6"/>
    <p:sldId id="274" r:id="rId7"/>
    <p:sldId id="294" r:id="rId8"/>
    <p:sldId id="263" r:id="rId9"/>
    <p:sldId id="282" r:id="rId10"/>
    <p:sldId id="286" r:id="rId11"/>
    <p:sldId id="279" r:id="rId12"/>
    <p:sldId id="280" r:id="rId13"/>
    <p:sldId id="281" r:id="rId14"/>
    <p:sldId id="287" r:id="rId15"/>
    <p:sldId id="288" r:id="rId16"/>
    <p:sldId id="295" r:id="rId17"/>
    <p:sldId id="289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FEB"/>
    <a:srgbClr val="FFB96D"/>
    <a:srgbClr val="CFB0E6"/>
    <a:srgbClr val="BA8CDC"/>
    <a:srgbClr val="7DBD9A"/>
    <a:srgbClr val="ECFF7D"/>
    <a:srgbClr val="FFC585"/>
    <a:srgbClr val="71B791"/>
    <a:srgbClr val="EC7C7C"/>
    <a:srgbClr val="C9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72" y="1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A8C5-65E9-46AD-5611-95AF240C0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911E-9F1A-B468-AC1B-B5274242A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E49C-3B73-B974-FB47-07234F55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233B-A5C3-FC2B-394B-8ECDE039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0A21-FC89-2310-D293-CAB7A86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2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9315-5221-DAEC-23D0-A1741DFA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A748-F696-48C6-B1A7-109DDBFF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65AC-3190-1BD2-A591-80BD91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55B2-1A35-2865-CD2D-D326AE5A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318C8-7215-9A93-AD8C-01F8ED48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E4A5A-AA83-EE06-4941-24B160B75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DDD59-4EFC-4956-73A0-670234B64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6D946-50EB-E3AD-2017-3DDD3F4F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0092-BC16-6AD7-CAAE-A9E65B3A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9F09-B3CC-ABA0-94D5-48B92EFC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4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447-BDD5-0301-6FFF-7BF118AA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88F6-3962-D8BB-4235-875E7CF4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F74-95A4-1C28-681A-EBF847B4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AF445-799D-DF5E-E436-CFB7CE9F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22D3-A3F0-56BA-C70A-E1558F94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89A0-3034-49BF-3AC5-8AFE3D1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DE66-E6D7-EF78-01AD-9415C1705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16331-4B83-8A39-DCD1-C5FEAC90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A5B76-0232-81E0-6666-BED8AF22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6168-6980-39DE-4011-BA30F545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EFC0-65B6-8E73-2D10-762A694A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3496-C082-9D64-1F72-F5C7E3E97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E81A8-C887-5A66-532B-CBE29EE3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7F78-F25D-503C-EE43-229E313A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5904A-B520-2D36-8D2E-2C924791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1A3E-BFB6-CBC1-99CA-213FA9CC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4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6D77-88FF-38D6-EB24-1E8E7EC3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246E7-A559-90CA-200A-26870B4B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F7DE2-7C53-1ABC-4136-CEB53BF37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FF136-D415-F3BB-42F6-1A7B3FBE1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D421-4FAD-A1A8-DCC2-88CEEC65E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36E53-EB93-3673-ADD1-59E89707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F9EB0-8002-3F3D-06EE-12EB6D37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858BD-4597-2147-EC90-9ADA96B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6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083B-93D2-993A-022D-AED4D80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1BBF-E24A-A125-E057-429F6EEC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F013D-267B-845C-7B19-3F7A92B5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FC6BB-7FB6-5D56-12F7-670F60C2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A6BE-D08B-36D6-A29D-B403734C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E2B7F-D8E0-0D9D-7EB7-E1CBF9F9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08F25-7058-F755-476C-A7C39E7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7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597-3C9D-1D34-5EB3-76484AE9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7A6C-A7BB-B795-87C8-60DE539E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F21-C34E-6F66-35ED-9920E1D1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3C2A-3585-0017-453B-DF65736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23E9-A9A1-ADC2-4289-5643DA61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886D-10B7-C4A2-4957-4F49484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B1B9-9E48-5146-0425-24A46C93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53-ECB6-CC3D-1912-D3D1801C5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B86B7-713A-245E-1FB3-D3BABBC9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88AAF-4343-034B-24E9-53503E42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79A-CAD0-06E5-6646-AF306F2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DE4AB-7776-DC48-EDDE-7754B03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7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4D7B3-FBEA-8037-FEDB-B6585A8B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FC7E-C487-2A98-283D-77253ED0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3915-C4EC-8119-A81E-0D72C4CE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8D92-6B78-3142-155E-13779B5E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17AC-E93E-BCFF-63E7-CC5F5A57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3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0A8-3020-5A08-B8B7-344B78B7F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12" y="940847"/>
            <a:ext cx="9144000" cy="2387600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Modelling Anthropogenic Climate Change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049F-66B7-283D-E935-33482437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228" y="38986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</a:t>
            </a:r>
            <a:r>
              <a:rPr lang="en-GB" i="1" dirty="0"/>
              <a:t>Thomas Davies</a:t>
            </a:r>
          </a:p>
          <a:p>
            <a:pPr>
              <a:lnSpc>
                <a:spcPct val="150000"/>
              </a:lnSpc>
            </a:pPr>
            <a:r>
              <a:rPr lang="en-GB" dirty="0"/>
              <a:t>Supervised by: </a:t>
            </a:r>
            <a:r>
              <a:rPr lang="en-GB" i="1" dirty="0"/>
              <a:t>Craig P. Testrow </a:t>
            </a:r>
            <a:r>
              <a:rPr lang="en-GB" dirty="0"/>
              <a:t>&amp; </a:t>
            </a:r>
            <a:r>
              <a:rPr lang="en-GB" i="1" dirty="0"/>
              <a:t>Richard J. Wilman</a:t>
            </a:r>
          </a:p>
          <a:p>
            <a:pPr>
              <a:lnSpc>
                <a:spcPct val="150000"/>
              </a:lnSpc>
            </a:pPr>
            <a:r>
              <a:rPr lang="en-GB" dirty="0"/>
              <a:t>Department of Physics, Durham University</a:t>
            </a:r>
          </a:p>
        </p:txBody>
      </p:sp>
    </p:spTree>
    <p:extLst>
      <p:ext uri="{BB962C8B-B14F-4D97-AF65-F5344CB8AC3E}">
        <p14:creationId xmlns:p14="http://schemas.microsoft.com/office/powerpoint/2010/main" val="181842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Diurnal Solar Flux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/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/>
              <p:nvPr/>
            </p:nvSpPr>
            <p:spPr>
              <a:xfrm>
                <a:off x="897977" y="5234163"/>
                <a:ext cx="9092050" cy="1213086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func>
                            <m:func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5234163"/>
                <a:ext cx="9092050" cy="12130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D3CA94E8-ACD4-93EB-D2CD-4E217E259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00" y="776560"/>
            <a:ext cx="6980884" cy="4432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/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/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/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/>
                  <a:t>How do we calculate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GB" sz="2400" b="1" dirty="0"/>
                  <a:t>?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  <a:blipFill>
                <a:blip r:embed="rId8"/>
                <a:stretch>
                  <a:fillRect b="-12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>
            <a:extLst>
              <a:ext uri="{FF2B5EF4-FFF2-40B4-BE49-F238E27FC236}">
                <a16:creationId xmlns:a16="http://schemas.microsoft.com/office/drawing/2014/main" id="{78E315DB-0CE6-9E3C-345A-A141EBC69CE6}"/>
              </a:ext>
            </a:extLst>
          </p:cNvPr>
          <p:cNvSpPr/>
          <p:nvPr/>
        </p:nvSpPr>
        <p:spPr>
          <a:xfrm>
            <a:off x="359837" y="2012830"/>
            <a:ext cx="207102" cy="11392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603D95AB-3214-3FEB-D410-9EB5BD5987B4}"/>
              </a:ext>
            </a:extLst>
          </p:cNvPr>
          <p:cNvSpPr/>
          <p:nvPr/>
        </p:nvSpPr>
        <p:spPr>
          <a:xfrm>
            <a:off x="359837" y="333160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759768F-4870-C979-1598-37DCF3D5A9ED}"/>
              </a:ext>
            </a:extLst>
          </p:cNvPr>
          <p:cNvSpPr/>
          <p:nvPr/>
        </p:nvSpPr>
        <p:spPr>
          <a:xfrm>
            <a:off x="359837" y="477377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4936D-B17A-25F7-8FC0-10AD0DA06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8" grpId="0" animBg="1"/>
      <p:bldP spid="2" grpId="0" animBg="1"/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Surface Albedo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1375969" y="757893"/>
                <a:ext cx="7751604" cy="85696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69" y="757893"/>
                <a:ext cx="7751604" cy="85696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48C5E5-33A4-A0D1-0BA0-08ACA6AB92EF}"/>
              </a:ext>
            </a:extLst>
          </p:cNvPr>
          <p:cNvSpPr/>
          <p:nvPr/>
        </p:nvSpPr>
        <p:spPr>
          <a:xfrm>
            <a:off x="3755177" y="1033531"/>
            <a:ext cx="234831" cy="34063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 descr="A graph of a temperature&#10;&#10;Description automatically generated">
            <a:extLst>
              <a:ext uri="{FF2B5EF4-FFF2-40B4-BE49-F238E27FC236}">
                <a16:creationId xmlns:a16="http://schemas.microsoft.com/office/drawing/2014/main" id="{290889C8-669C-9356-1644-D710AD5B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51" y="1771427"/>
            <a:ext cx="4966445" cy="2491526"/>
          </a:xfrm>
          <a:prstGeom prst="rect">
            <a:avLst/>
          </a:prstGeom>
        </p:spPr>
      </p:pic>
      <p:pic>
        <p:nvPicPr>
          <p:cNvPr id="8" name="Picture 7" descr="A graph of a temperature&#10;&#10;Description automatically generated">
            <a:extLst>
              <a:ext uri="{FF2B5EF4-FFF2-40B4-BE49-F238E27FC236}">
                <a16:creationId xmlns:a16="http://schemas.microsoft.com/office/drawing/2014/main" id="{01D5259E-EAA8-E662-B800-21AA59D9D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51" y="4280676"/>
            <a:ext cx="4966445" cy="2286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/>
              <p:nvPr/>
            </p:nvSpPr>
            <p:spPr>
              <a:xfrm>
                <a:off x="8573185" y="4451759"/>
                <a:ext cx="2856613" cy="402511"/>
              </a:xfrm>
              <a:prstGeom prst="round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=0.525 −0.245⋅</m:t>
                      </m:r>
                      <m:r>
                        <m:rPr>
                          <m:sty m:val="p"/>
                        </m:rPr>
                        <a:rPr lang="en-GB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⁡(0.2</m:t>
                      </m:r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−53.6)</m:t>
                      </m:r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185" y="4451759"/>
                <a:ext cx="2856613" cy="4025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BABA1341-624E-4FC9-D98E-7B9729710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90695-065D-F271-02E1-B0848CFC39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56"/>
          <a:stretch/>
        </p:blipFill>
        <p:spPr>
          <a:xfrm>
            <a:off x="235645" y="1894928"/>
            <a:ext cx="6090257" cy="43481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E85A1B-F94E-1685-784A-DBC1DD1CC09B}"/>
              </a:ext>
            </a:extLst>
          </p:cNvPr>
          <p:cNvSpPr txBox="1"/>
          <p:nvPr/>
        </p:nvSpPr>
        <p:spPr>
          <a:xfrm>
            <a:off x="2825601" y="6266990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(noaa.gov)</a:t>
            </a:r>
          </a:p>
        </p:txBody>
      </p:sp>
    </p:spTree>
    <p:extLst>
      <p:ext uri="{BB962C8B-B14F-4D97-AF65-F5344CB8AC3E}">
        <p14:creationId xmlns:p14="http://schemas.microsoft.com/office/powerpoint/2010/main" val="3137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Horizontal Transport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Module 5, Page 2 - Physical Geography">
            <a:extLst>
              <a:ext uri="{FF2B5EF4-FFF2-40B4-BE49-F238E27FC236}">
                <a16:creationId xmlns:a16="http://schemas.microsoft.com/office/drawing/2014/main" id="{7023A4D5-C0E9-2474-D606-29B365BE4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702851" y="2521867"/>
            <a:ext cx="4858406" cy="349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/>
              <p:nvPr/>
            </p:nvSpPr>
            <p:spPr>
              <a:xfrm>
                <a:off x="6523746" y="3394070"/>
                <a:ext cx="4597187" cy="1529483"/>
              </a:xfrm>
              <a:prstGeom prst="round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3200"/>
                      <m:t>0.5394</m:t>
                    </m:r>
                  </m:oMath>
                </a14:m>
                <a:r>
                  <a:rPr lang="en-GB" sz="3200" dirty="0"/>
                  <a:t> </a:t>
                </a:r>
                <a:r>
                  <a:rPr lang="en-GB" sz="2400" dirty="0"/>
                  <a:t>[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/>
                  <a:t>]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46" y="3394070"/>
                <a:ext cx="4597187" cy="152948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4442685" y="1320285"/>
            <a:ext cx="340822" cy="48039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19D48-0247-E70F-7CBA-BE7F691CB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46CED9-257B-6E18-3AD7-B979956117FF}"/>
              </a:ext>
            </a:extLst>
          </p:cNvPr>
          <p:cNvSpPr txBox="1"/>
          <p:nvPr/>
        </p:nvSpPr>
        <p:spPr>
          <a:xfrm>
            <a:off x="2973023" y="6221022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(springer.com)</a:t>
            </a:r>
          </a:p>
        </p:txBody>
      </p:sp>
    </p:spTree>
    <p:extLst>
      <p:ext uri="{BB962C8B-B14F-4D97-AF65-F5344CB8AC3E}">
        <p14:creationId xmlns:p14="http://schemas.microsoft.com/office/powerpoint/2010/main" val="419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Infrared Cooling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1C511D-902D-6F02-9C81-57D7D5B37AB6}"/>
              </a:ext>
            </a:extLst>
          </p:cNvPr>
          <p:cNvSpPr/>
          <p:nvPr/>
        </p:nvSpPr>
        <p:spPr>
          <a:xfrm>
            <a:off x="9083039" y="1247086"/>
            <a:ext cx="869462" cy="53462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/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273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showing the growth of the global warming&#10;&#10;Description automatically generated with medium confidence">
            <a:extLst>
              <a:ext uri="{FF2B5EF4-FFF2-40B4-BE49-F238E27FC236}">
                <a16:creationId xmlns:a16="http://schemas.microsoft.com/office/drawing/2014/main" id="{E9079B01-D570-43CA-FBB1-88950311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4" y="2398703"/>
            <a:ext cx="6816431" cy="4284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/>
              <p:nvPr/>
            </p:nvSpPr>
            <p:spPr>
              <a:xfrm>
                <a:off x="8626621" y="5047247"/>
                <a:ext cx="3230098" cy="1473693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=0.70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/>
                <a:r>
                  <a:rPr lang="en-GB" sz="2400" i="1" dirty="0">
                    <a:solidFill>
                      <a:schemeClr val="tx1"/>
                    </a:solidFill>
                  </a:rPr>
                  <a:t>	</a:t>
                </a:r>
                <a:r>
                  <a:rPr lang="en-GB" sz="2000" i="1" dirty="0">
                    <a:solidFill>
                      <a:schemeClr val="tx1"/>
                    </a:solidFill>
                  </a:rPr>
                  <a:t>(2 d.p)</a:t>
                </a:r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621" y="5047247"/>
                <a:ext cx="3230098" cy="1473693"/>
              </a:xfrm>
              <a:prstGeom prst="roundRect">
                <a:avLst/>
              </a:prstGeom>
              <a:blipFill>
                <a:blip r:embed="rId6"/>
                <a:stretch>
                  <a:fillRect b="-864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41102EC-A364-1A01-6444-E91FF3D314E6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8626620" y="4538498"/>
            <a:ext cx="517371" cy="1245597"/>
          </a:xfrm>
          <a:prstGeom prst="curvedConnector4">
            <a:avLst>
              <a:gd name="adj1" fmla="val -44185"/>
              <a:gd name="adj2" fmla="val 7957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8AC0E15-24CC-659A-01CF-D110A032F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0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Heat Capacity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310149" y="764317"/>
                <a:ext cx="9966931" cy="1248954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9" y="764317"/>
                <a:ext cx="9966931" cy="124895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914537" y="1210179"/>
            <a:ext cx="317947" cy="3905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/>
              <p:nvPr/>
            </p:nvSpPr>
            <p:spPr>
              <a:xfrm>
                <a:off x="7501270" y="2906542"/>
                <a:ext cx="4470992" cy="2122658"/>
              </a:xfrm>
              <a:prstGeom prst="round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270" y="2906542"/>
                <a:ext cx="4470992" cy="2122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FB72A85-D360-E932-9FF9-0302AA249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pic>
        <p:nvPicPr>
          <p:cNvPr id="4098" name="Picture 2" descr="Maps of the World">
            <a:extLst>
              <a:ext uri="{FF2B5EF4-FFF2-40B4-BE49-F238E27FC236}">
                <a16:creationId xmlns:a16="http://schemas.microsoft.com/office/drawing/2014/main" id="{A53191A2-CFC1-E555-942A-11098E34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49" y="2130661"/>
            <a:ext cx="6954977" cy="40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1AB4D-0487-FA30-EC1C-351B38BCF4FA}"/>
              </a:ext>
            </a:extLst>
          </p:cNvPr>
          <p:cNvSpPr txBox="1"/>
          <p:nvPr/>
        </p:nvSpPr>
        <p:spPr>
          <a:xfrm>
            <a:off x="3350478" y="6311398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(surfertoday.com)</a:t>
            </a:r>
          </a:p>
        </p:txBody>
      </p:sp>
    </p:spTree>
    <p:extLst>
      <p:ext uri="{BB962C8B-B14F-4D97-AF65-F5344CB8AC3E}">
        <p14:creationId xmlns:p14="http://schemas.microsoft.com/office/powerpoint/2010/main" val="14594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8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Antarctica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028C87-939E-65DE-73AE-C18DCF878C52}"/>
              </a:ext>
            </a:extLst>
          </p:cNvPr>
          <p:cNvSpPr/>
          <p:nvPr/>
        </p:nvSpPr>
        <p:spPr>
          <a:xfrm>
            <a:off x="174876" y="974010"/>
            <a:ext cx="4423258" cy="787129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/>
              <a:t>Why does Antarctica need special treatment?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1E5B00-6A2A-14C2-7FF5-555D984BD31E}"/>
              </a:ext>
            </a:extLst>
          </p:cNvPr>
          <p:cNvSpPr/>
          <p:nvPr/>
        </p:nvSpPr>
        <p:spPr>
          <a:xfrm>
            <a:off x="872292" y="1995445"/>
            <a:ext cx="3587236" cy="78945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Antarctica sits 2500m above sea-level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58AB84-2F99-346B-F82E-BBFD12371418}"/>
              </a:ext>
            </a:extLst>
          </p:cNvPr>
          <p:cNvSpPr/>
          <p:nvPr/>
        </p:nvSpPr>
        <p:spPr>
          <a:xfrm>
            <a:off x="872293" y="2956032"/>
            <a:ext cx="3587235" cy="78712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Overestimating energy absorbed</a:t>
            </a:r>
          </a:p>
        </p:txBody>
      </p:sp>
      <p:pic>
        <p:nvPicPr>
          <p:cNvPr id="1028" name="Picture 4" descr="Antarctica | History, Map, Climate, &amp; Facts | Britannica">
            <a:extLst>
              <a:ext uri="{FF2B5EF4-FFF2-40B4-BE49-F238E27FC236}">
                <a16:creationId xmlns:a16="http://schemas.microsoft.com/office/drawing/2014/main" id="{5F9A550F-28BB-1183-0EFC-85D77703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535" y="782929"/>
            <a:ext cx="5123259" cy="219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6351E8CF-FAD0-27DD-6BDE-949A7E681122}"/>
              </a:ext>
            </a:extLst>
          </p:cNvPr>
          <p:cNvSpPr/>
          <p:nvPr/>
        </p:nvSpPr>
        <p:spPr>
          <a:xfrm>
            <a:off x="412855" y="2390175"/>
            <a:ext cx="207102" cy="88434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/>
              <p:nvPr/>
            </p:nvSpPr>
            <p:spPr>
              <a:xfrm>
                <a:off x="872292" y="3964336"/>
                <a:ext cx="3587236" cy="1072953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GB" sz="1600" dirty="0"/>
                  <a:t>Lapse-rate: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−6.5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Δh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92" y="3964336"/>
                <a:ext cx="3587236" cy="10729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95C3CC-7F53-1642-B266-0919EE54C571}"/>
              </a:ext>
            </a:extLst>
          </p:cNvPr>
          <p:cNvSpPr/>
          <p:nvPr/>
        </p:nvSpPr>
        <p:spPr>
          <a:xfrm>
            <a:off x="872292" y="5285778"/>
            <a:ext cx="3587236" cy="883500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More accurate albedo profile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C02751B-D0DB-4E89-B2BB-20413165A28E}"/>
              </a:ext>
            </a:extLst>
          </p:cNvPr>
          <p:cNvSpPr/>
          <p:nvPr/>
        </p:nvSpPr>
        <p:spPr>
          <a:xfrm>
            <a:off x="412855" y="3465383"/>
            <a:ext cx="207102" cy="116866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90D1F2D-5C5A-28B3-B0C4-549ADBC77DC3}"/>
              </a:ext>
            </a:extLst>
          </p:cNvPr>
          <p:cNvSpPr/>
          <p:nvPr/>
        </p:nvSpPr>
        <p:spPr>
          <a:xfrm>
            <a:off x="412855" y="4761569"/>
            <a:ext cx="207102" cy="103699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6149E-F2E5-3F6B-6778-A1706F783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A0006-0B18-D154-6D9C-0E87E15CA252}"/>
              </a:ext>
            </a:extLst>
          </p:cNvPr>
          <p:cNvSpPr txBox="1"/>
          <p:nvPr/>
        </p:nvSpPr>
        <p:spPr>
          <a:xfrm>
            <a:off x="9988304" y="2948696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(surfertoday.com)</a:t>
            </a:r>
          </a:p>
        </p:txBody>
      </p:sp>
      <p:pic>
        <p:nvPicPr>
          <p:cNvPr id="10" name="Picture 9" descr="A graph showing the time of the year&#10;&#10;Description automatically generated with medium confidence">
            <a:extLst>
              <a:ext uri="{FF2B5EF4-FFF2-40B4-BE49-F238E27FC236}">
                <a16:creationId xmlns:a16="http://schemas.microsoft.com/office/drawing/2014/main" id="{203BBFAD-5975-B759-8849-AA4423D58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94" y="3320843"/>
            <a:ext cx="6298204" cy="331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18" grpId="0" animBg="1"/>
      <p:bldP spid="20" grpId="0" animBg="1"/>
      <p:bldP spid="2" grpId="0" animBg="1"/>
      <p:bldP spid="3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147061" y="2489802"/>
            <a:ext cx="5723752" cy="1491580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Temperature Forecasts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02848-5980-5330-05E7-4CF72E1BE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EBC5B9-4521-2642-4A73-7550A0208218}"/>
              </a:ext>
            </a:extLst>
          </p:cNvPr>
          <p:cNvSpPr txBox="1"/>
          <p:nvPr/>
        </p:nvSpPr>
        <p:spPr>
          <a:xfrm>
            <a:off x="11196083" y="6644551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(NASA)</a:t>
            </a:r>
          </a:p>
        </p:txBody>
      </p:sp>
    </p:spTree>
    <p:extLst>
      <p:ext uri="{BB962C8B-B14F-4D97-AF65-F5344CB8AC3E}">
        <p14:creationId xmlns:p14="http://schemas.microsoft.com/office/powerpoint/2010/main" val="41447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Representative Concentration Pathways (RCPs)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9653F7-01B6-2DA9-6877-B95750648912}"/>
              </a:ext>
            </a:extLst>
          </p:cNvPr>
          <p:cNvSpPr/>
          <p:nvPr/>
        </p:nvSpPr>
        <p:spPr>
          <a:xfrm>
            <a:off x="3397855" y="841763"/>
            <a:ext cx="4895356" cy="621349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/>
              <a:t>Projecting Atmospheric CO2 Levels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1D2F8-0E73-0CA9-D14F-2985246F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1259A-1927-1C7D-57A1-4116ECDA5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832"/>
          <a:stretch/>
        </p:blipFill>
        <p:spPr>
          <a:xfrm>
            <a:off x="7431250" y="1750416"/>
            <a:ext cx="4256550" cy="46450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90E1D7-2E55-95AA-9A2F-65B0ED67EBFC}"/>
              </a:ext>
            </a:extLst>
          </p:cNvPr>
          <p:cNvSpPr txBox="1"/>
          <p:nvPr/>
        </p:nvSpPr>
        <p:spPr>
          <a:xfrm>
            <a:off x="9048584" y="6449539"/>
            <a:ext cx="1359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(coastadapt.com.au)</a:t>
            </a:r>
          </a:p>
        </p:txBody>
      </p:sp>
      <p:pic>
        <p:nvPicPr>
          <p:cNvPr id="13" name="Picture 1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63B8407-391C-9A57-D280-DA40A14DA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" y="1968111"/>
            <a:ext cx="7158808" cy="458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Temperature Forecasts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B6F9617-E446-695F-E03F-50A4EC7691DB}"/>
                  </a:ext>
                </a:extLst>
              </p:cNvPr>
              <p:cNvSpPr/>
              <p:nvPr/>
            </p:nvSpPr>
            <p:spPr>
              <a:xfrm>
                <a:off x="6601400" y="4967158"/>
                <a:ext cx="5329342" cy="1484431"/>
              </a:xfrm>
              <a:prstGeom prst="roundRect">
                <a:avLst/>
              </a:prstGeom>
              <a:solidFill>
                <a:srgbClr val="7DBD9A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2.6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i="1" dirty="0"/>
                  <a:t>Decrease</a:t>
                </a:r>
                <a:r>
                  <a:rPr lang="en-GB" sz="1400" dirty="0"/>
                  <a:t> in global temperatures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0.25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Minimal change in ice cap volumes and sea-level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B6F9617-E446-695F-E03F-50A4EC769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00" y="4967158"/>
                <a:ext cx="5329342" cy="148443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/>
              <p:nvPr/>
            </p:nvSpPr>
            <p:spPr>
              <a:xfrm>
                <a:off x="6601400" y="832829"/>
                <a:ext cx="5329342" cy="1800281"/>
              </a:xfrm>
              <a:prstGeom prst="roundRect">
                <a:avLst/>
              </a:prstGeom>
              <a:solidFill>
                <a:srgbClr val="EC7C7C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8.5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Significant melting of the ice caps &amp; rise in sea levels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Trend of more warming to come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00" y="832829"/>
                <a:ext cx="5329342" cy="180028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/>
              <p:nvPr/>
            </p:nvSpPr>
            <p:spPr>
              <a:xfrm>
                <a:off x="6601400" y="2814401"/>
                <a:ext cx="5329342" cy="1979427"/>
              </a:xfrm>
              <a:prstGeom prst="roundRect">
                <a:avLst/>
              </a:prstGeom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4.5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Moderate melting of the ice caps &amp; rise in sea levels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Warming coming to equilibrium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00" y="2814401"/>
                <a:ext cx="5329342" cy="197942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10E928D-4D3F-B891-355F-8C7AA0A44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47B722-312C-E3CE-A2BB-C9FBDFD8CE64}"/>
              </a:ext>
            </a:extLst>
          </p:cNvPr>
          <p:cNvSpPr/>
          <p:nvPr/>
        </p:nvSpPr>
        <p:spPr>
          <a:xfrm>
            <a:off x="1365679" y="968924"/>
            <a:ext cx="4251917" cy="731214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/>
              <a:t>Global Temperature Forecasts into 2100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090C88F-A485-8E5D-4DA6-3B8DBE7A9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" y="1999017"/>
            <a:ext cx="6410835" cy="46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8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5FE2F0-815C-BB47-FB94-78BAF67AADEE}"/>
              </a:ext>
            </a:extLst>
          </p:cNvPr>
          <p:cNvSpPr/>
          <p:nvPr/>
        </p:nvSpPr>
        <p:spPr>
          <a:xfrm>
            <a:off x="2877191" y="1643283"/>
            <a:ext cx="6018510" cy="189144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GB" sz="2800" b="1" u="sng" dirty="0">
                <a:solidFill>
                  <a:schemeClr val="tx1"/>
                </a:solidFill>
              </a:rPr>
              <a:t>Next Steps</a:t>
            </a: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Model frequency of wildfires &amp; droughts</a:t>
            </a: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Compare results to available research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E4515E-9DFF-AF41-1F8F-8C77F55CAC15}"/>
              </a:ext>
            </a:extLst>
          </p:cNvPr>
          <p:cNvSpPr/>
          <p:nvPr/>
        </p:nvSpPr>
        <p:spPr>
          <a:xfrm>
            <a:off x="4051895" y="3949063"/>
            <a:ext cx="3669102" cy="826830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Q&amp;A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EB00E-1A98-B052-881C-481A770B4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4E7FEE-F269-437E-9370-2480666B821D}"/>
              </a:ext>
            </a:extLst>
          </p:cNvPr>
          <p:cNvSpPr txBox="1"/>
          <p:nvPr/>
        </p:nvSpPr>
        <p:spPr>
          <a:xfrm>
            <a:off x="11196083" y="6644551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(ESA)</a:t>
            </a:r>
          </a:p>
        </p:txBody>
      </p:sp>
    </p:spTree>
    <p:extLst>
      <p:ext uri="{BB962C8B-B14F-4D97-AF65-F5344CB8AC3E}">
        <p14:creationId xmlns:p14="http://schemas.microsoft.com/office/powerpoint/2010/main" val="18475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Linux Libertine"/>
              </a:rPr>
              <a:t>Seminar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546374" y="919249"/>
            <a:ext cx="4557665" cy="1298112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Project Objective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0F5834-1D76-73F1-1870-7F8C8F115BF0}"/>
              </a:ext>
            </a:extLst>
          </p:cNvPr>
          <p:cNvSpPr/>
          <p:nvPr/>
        </p:nvSpPr>
        <p:spPr>
          <a:xfrm>
            <a:off x="546374" y="2950291"/>
            <a:ext cx="4557665" cy="1298112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The Climate Crisis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5E780E-4EF2-8B48-4D2B-6B22ED10B64A}"/>
              </a:ext>
            </a:extLst>
          </p:cNvPr>
          <p:cNvSpPr/>
          <p:nvPr/>
        </p:nvSpPr>
        <p:spPr>
          <a:xfrm>
            <a:off x="3817167" y="5044565"/>
            <a:ext cx="4557665" cy="1298112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The Climate Model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102F3D-ADAA-3244-EB5D-7A2A9C49038F}"/>
              </a:ext>
            </a:extLst>
          </p:cNvPr>
          <p:cNvSpPr/>
          <p:nvPr/>
        </p:nvSpPr>
        <p:spPr>
          <a:xfrm>
            <a:off x="7094311" y="2950291"/>
            <a:ext cx="4557665" cy="1298112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Temperature Forecasts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A1581E-BF45-4CA1-8726-C22212D33F81}"/>
              </a:ext>
            </a:extLst>
          </p:cNvPr>
          <p:cNvSpPr/>
          <p:nvPr/>
        </p:nvSpPr>
        <p:spPr>
          <a:xfrm>
            <a:off x="7094310" y="942174"/>
            <a:ext cx="4557665" cy="1298112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Q &amp; A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25F488DF-3A73-42F2-2FDA-00BA30C59719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458742" y="2583826"/>
            <a:ext cx="732930" cy="12700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67FB21F-4690-8C1D-9F8E-FB879FF65ECD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2598578" y="4475032"/>
            <a:ext cx="1445218" cy="991960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DD91AE0-84E1-83C4-4D19-CC52BB8C564E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 flipV="1">
            <a:off x="8374832" y="4248403"/>
            <a:ext cx="998312" cy="1445218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57C0C7B-6B94-9618-762C-F9E868DEB69E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rot="16200000" flipV="1">
            <a:off x="9018142" y="2595288"/>
            <a:ext cx="710005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727646-482C-CDE1-FF41-8A5B94D9A448}"/>
              </a:ext>
            </a:extLst>
          </p:cNvPr>
          <p:cNvSpPr txBox="1"/>
          <p:nvPr/>
        </p:nvSpPr>
        <p:spPr>
          <a:xfrm>
            <a:off x="10101055" y="6654954"/>
            <a:ext cx="19786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0" i="1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(iStock / Anna Carolina Negri)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9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dirty="0"/>
              <a:t>Project Objective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90393C-1FBB-6DDE-BE8C-A5616198B7AC}"/>
              </a:ext>
            </a:extLst>
          </p:cNvPr>
          <p:cNvSpPr/>
          <p:nvPr/>
        </p:nvSpPr>
        <p:spPr>
          <a:xfrm>
            <a:off x="604498" y="2032137"/>
            <a:ext cx="4620468" cy="1268018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“</a:t>
            </a:r>
            <a:r>
              <a:rPr lang="en-US" i="1" dirty="0"/>
              <a:t>National climate action plans remain insufficient to limit global temperature rise to 1.5 degrees Celsius</a:t>
            </a:r>
            <a:r>
              <a:rPr lang="en-GB" sz="1600" dirty="0">
                <a:solidFill>
                  <a:schemeClr val="tx1"/>
                </a:solidFill>
              </a:rPr>
              <a:t>” – IPCC 2023 Report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8A4871-F785-62AC-99AB-5355F3ECCECF}"/>
              </a:ext>
            </a:extLst>
          </p:cNvPr>
          <p:cNvSpPr/>
          <p:nvPr/>
        </p:nvSpPr>
        <p:spPr>
          <a:xfrm>
            <a:off x="317573" y="1047411"/>
            <a:ext cx="5186782" cy="653596"/>
          </a:xfrm>
          <a:prstGeom prst="roundRect">
            <a:avLst>
              <a:gd name="adj" fmla="val 9253"/>
            </a:avLst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The Paris Agreement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A17537-E683-AF32-029E-D228D01232B5}"/>
              </a:ext>
            </a:extLst>
          </p:cNvPr>
          <p:cNvSpPr/>
          <p:nvPr/>
        </p:nvSpPr>
        <p:spPr>
          <a:xfrm>
            <a:off x="310037" y="3702940"/>
            <a:ext cx="5194318" cy="653596"/>
          </a:xfrm>
          <a:prstGeom prst="roundRect">
            <a:avLst>
              <a:gd name="adj" fmla="val 9253"/>
            </a:avLst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The Project Objective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6EE363-C56E-EEEB-B12D-A8B6F01E5BBC}"/>
              </a:ext>
            </a:extLst>
          </p:cNvPr>
          <p:cNvSpPr/>
          <p:nvPr/>
        </p:nvSpPr>
        <p:spPr>
          <a:xfrm>
            <a:off x="604498" y="4708662"/>
            <a:ext cx="4616700" cy="1269825"/>
          </a:xfrm>
          <a:prstGeom prst="roundRect">
            <a:avLst>
              <a:gd name="adj" fmla="val 9253"/>
            </a:avLst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Understand the climate implications of various emission scenarios, aiding in the selection of a new Paris agreement.</a:t>
            </a:r>
          </a:p>
        </p:txBody>
      </p:sp>
      <p:pic>
        <p:nvPicPr>
          <p:cNvPr id="1026" name="Picture 2" descr="Paris Climate Agreement 101: No Jargon, Just Facts | unfoundation.org">
            <a:extLst>
              <a:ext uri="{FF2B5EF4-FFF2-40B4-BE49-F238E27FC236}">
                <a16:creationId xmlns:a16="http://schemas.microsoft.com/office/drawing/2014/main" id="{17B6A4B7-FBB3-D42B-6966-86542FAB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2"/>
          <a:stretch/>
        </p:blipFill>
        <p:spPr bwMode="auto">
          <a:xfrm>
            <a:off x="5868537" y="928274"/>
            <a:ext cx="6118094" cy="54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B4F178-46BE-8F27-BB4B-E99CEE6ED9DB}"/>
              </a:ext>
            </a:extLst>
          </p:cNvPr>
          <p:cNvSpPr txBox="1"/>
          <p:nvPr/>
        </p:nvSpPr>
        <p:spPr>
          <a:xfrm>
            <a:off x="8476093" y="6428642"/>
            <a:ext cx="10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(unfoundation.org)</a:t>
            </a:r>
          </a:p>
        </p:txBody>
      </p:sp>
    </p:spTree>
    <p:extLst>
      <p:ext uri="{BB962C8B-B14F-4D97-AF65-F5344CB8AC3E}">
        <p14:creationId xmlns:p14="http://schemas.microsoft.com/office/powerpoint/2010/main" val="331750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The Climate Crisis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0073C-C2D9-C8E5-63B5-1699F8E1D7EA}"/>
              </a:ext>
            </a:extLst>
          </p:cNvPr>
          <p:cNvSpPr txBox="1"/>
          <p:nvPr/>
        </p:nvSpPr>
        <p:spPr>
          <a:xfrm>
            <a:off x="11001778" y="6654954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(issnationallab.org)</a:t>
            </a:r>
          </a:p>
        </p:txBody>
      </p:sp>
    </p:spTree>
    <p:extLst>
      <p:ext uri="{BB962C8B-B14F-4D97-AF65-F5344CB8AC3E}">
        <p14:creationId xmlns:p14="http://schemas.microsoft.com/office/powerpoint/2010/main" val="368979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sz="1600" dirty="0">
                <a:latin typeface="Linux Libertine"/>
              </a:rPr>
              <a:t>The Climate Crisis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939969" y="833129"/>
            <a:ext cx="4012507" cy="5416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Atmospheric CO2 Trend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962384" y="842969"/>
            <a:ext cx="4336420" cy="52193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Global Temperature Trend</a:t>
            </a:r>
          </a:p>
        </p:txBody>
      </p:sp>
      <p:pic>
        <p:nvPicPr>
          <p:cNvPr id="6146" name="Picture 2" descr="Why Did the Industrial Revolution Happen in Britain in the Eighteenth  Century? – Merchants and Mechanics">
            <a:extLst>
              <a:ext uri="{FF2B5EF4-FFF2-40B4-BE49-F238E27FC236}">
                <a16:creationId xmlns:a16="http://schemas.microsoft.com/office/drawing/2014/main" id="{C8685863-FB9D-8F9A-9F72-B0B4389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" y="3753620"/>
            <a:ext cx="2784434" cy="264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orty percent of Antarctica's ice shelves are shrinking, worrying  scientists - The Washington Post">
            <a:extLst>
              <a:ext uri="{FF2B5EF4-FFF2-40B4-BE49-F238E27FC236}">
                <a16:creationId xmlns:a16="http://schemas.microsoft.com/office/drawing/2014/main" id="{45EC57CA-A081-E8C4-B478-F37A151A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65" y="3753619"/>
            <a:ext cx="2995483" cy="26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lifornia Wildfires Explained: Why Does The State Have So Many? - The New  York Times">
            <a:extLst>
              <a:ext uri="{FF2B5EF4-FFF2-40B4-BE49-F238E27FC236}">
                <a16:creationId xmlns:a16="http://schemas.microsoft.com/office/drawing/2014/main" id="{34245DF1-A106-4F57-4654-36A87099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620" y="3760792"/>
            <a:ext cx="3174367" cy="26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aph of a number of years&#10;&#10;Description automatically generated">
            <a:extLst>
              <a:ext uri="{FF2B5EF4-FFF2-40B4-BE49-F238E27FC236}">
                <a16:creationId xmlns:a16="http://schemas.microsoft.com/office/drawing/2014/main" id="{F0F1F02C-DA71-8E9B-3B42-41286EBFA1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3"/>
          <a:stretch/>
        </p:blipFill>
        <p:spPr>
          <a:xfrm>
            <a:off x="5680049" y="1585596"/>
            <a:ext cx="6193423" cy="20399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804A21-8BB2-62F4-7DAF-D52FCB04B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1" y="1634094"/>
            <a:ext cx="5464342" cy="19285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724444-7B50-5AF1-5E58-1C91907DEF89}"/>
              </a:ext>
            </a:extLst>
          </p:cNvPr>
          <p:cNvSpPr txBox="1"/>
          <p:nvPr/>
        </p:nvSpPr>
        <p:spPr>
          <a:xfrm>
            <a:off x="651516" y="6431019"/>
            <a:ext cx="166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(merchantsandmechanics.com)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C9ED-279B-572E-163C-3FFFF8B7F1A6}"/>
              </a:ext>
            </a:extLst>
          </p:cNvPr>
          <p:cNvSpPr txBox="1"/>
          <p:nvPr/>
        </p:nvSpPr>
        <p:spPr>
          <a:xfrm>
            <a:off x="3600592" y="6450126"/>
            <a:ext cx="166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(flickr.com / Daniel Kohler)</a:t>
            </a:r>
          </a:p>
        </p:txBody>
      </p:sp>
      <p:pic>
        <p:nvPicPr>
          <p:cNvPr id="1032" name="Picture 8" descr="Pollution | Modern technology Owes ecology An apology. (Alan… | Flickr">
            <a:extLst>
              <a:ext uri="{FF2B5EF4-FFF2-40B4-BE49-F238E27FC236}">
                <a16:creationId xmlns:a16="http://schemas.microsoft.com/office/drawing/2014/main" id="{ECF72000-2D38-2DE0-464D-D3D70F6E7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t="-1210" r="-2522" b="6170"/>
          <a:stretch/>
        </p:blipFill>
        <p:spPr bwMode="auto">
          <a:xfrm>
            <a:off x="2918567" y="3728649"/>
            <a:ext cx="2899148" cy="26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664E73-4CD6-22CF-984B-0157C5ABF3E0}"/>
              </a:ext>
            </a:extLst>
          </p:cNvPr>
          <p:cNvSpPr txBox="1"/>
          <p:nvPr/>
        </p:nvSpPr>
        <p:spPr>
          <a:xfrm>
            <a:off x="7169850" y="6450126"/>
            <a:ext cx="5866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(NASA)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24EB7-BE35-1F30-7829-9ECC8258F3CE}"/>
              </a:ext>
            </a:extLst>
          </p:cNvPr>
          <p:cNvSpPr txBox="1"/>
          <p:nvPr/>
        </p:nvSpPr>
        <p:spPr>
          <a:xfrm>
            <a:off x="9770263" y="6450126"/>
            <a:ext cx="18617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(</a:t>
            </a:r>
            <a:r>
              <a:rPr lang="en-US" sz="900" b="0" i="0" dirty="0">
                <a:effectLst/>
                <a:latin typeface="GuardianTextSans"/>
              </a:rPr>
              <a:t>Josh Edelson/AFP/Getty Images</a:t>
            </a:r>
            <a:r>
              <a:rPr lang="en-GB" sz="9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038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sz="1600" dirty="0">
                <a:latin typeface="Linux Libertine"/>
              </a:rPr>
              <a:t>The Greenhouse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997107" y="854961"/>
            <a:ext cx="4498450" cy="666463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What is a greenhouse gas?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447384" y="875447"/>
            <a:ext cx="5167711" cy="666463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 they effect global temperature?</a:t>
            </a:r>
          </a:p>
        </p:txBody>
      </p:sp>
      <p:pic>
        <p:nvPicPr>
          <p:cNvPr id="1030" name="Picture 6" descr="The Greenhouse Effect Of Water, 60% OFF">
            <a:extLst>
              <a:ext uri="{FF2B5EF4-FFF2-40B4-BE49-F238E27FC236}">
                <a16:creationId xmlns:a16="http://schemas.microsoft.com/office/drawing/2014/main" id="{9D320AC0-2F29-337C-4F1A-D86003B8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86" y="1627148"/>
            <a:ext cx="4283548" cy="362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ilding a Climate III — INTEGRATE 1.0 documentation">
            <a:extLst>
              <a:ext uri="{FF2B5EF4-FFF2-40B4-BE49-F238E27FC236}">
                <a16:creationId xmlns:a16="http://schemas.microsoft.com/office/drawing/2014/main" id="{3CF409A3-2E02-4A08-3993-A90CA185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394" y="1672013"/>
            <a:ext cx="5158697" cy="296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AB1CD-76D9-55C7-DDB4-87FA821165ED}"/>
              </a:ext>
            </a:extLst>
          </p:cNvPr>
          <p:cNvSpPr txBox="1"/>
          <p:nvPr/>
        </p:nvSpPr>
        <p:spPr>
          <a:xfrm>
            <a:off x="4441719" y="5196796"/>
            <a:ext cx="11206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(cdn.imo.org)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4B806-3184-5BB4-C2AE-6E2ECB0CB782}"/>
              </a:ext>
            </a:extLst>
          </p:cNvPr>
          <p:cNvSpPr txBox="1"/>
          <p:nvPr/>
        </p:nvSpPr>
        <p:spPr>
          <a:xfrm>
            <a:off x="8247680" y="6368567"/>
            <a:ext cx="19008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</a:t>
            </a:r>
            <a:r>
              <a:rPr lang="en-GB" sz="900" i="1" dirty="0" err="1"/>
              <a:t>integrate.mutz.science</a:t>
            </a:r>
            <a:r>
              <a:rPr lang="en-GB" sz="900" i="1" dirty="0"/>
              <a:t>, cdc.gov)</a:t>
            </a:r>
          </a:p>
        </p:txBody>
      </p:sp>
      <p:pic>
        <p:nvPicPr>
          <p:cNvPr id="2050" name="Picture 2" descr="Radiation Studies - CDC: The Electromagnetic Spectrum">
            <a:extLst>
              <a:ext uri="{FF2B5EF4-FFF2-40B4-BE49-F238E27FC236}">
                <a16:creationId xmlns:a16="http://schemas.microsoft.com/office/drawing/2014/main" id="{2B977D9B-A463-3260-6257-44B9A25B7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317" y="4706242"/>
            <a:ext cx="5232515" cy="15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A48ACD7-46F8-5141-E3BA-27C99ACA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1" y="5326212"/>
            <a:ext cx="4089749" cy="12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8D3122-6D8A-968A-F02F-2090F6581549}"/>
              </a:ext>
            </a:extLst>
          </p:cNvPr>
          <p:cNvSpPr txBox="1"/>
          <p:nvPr/>
        </p:nvSpPr>
        <p:spPr>
          <a:xfrm>
            <a:off x="220162" y="6433597"/>
            <a:ext cx="11206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(Markus Nielbock)</a:t>
            </a:r>
          </a:p>
        </p:txBody>
      </p:sp>
    </p:spTree>
    <p:extLst>
      <p:ext uri="{BB962C8B-B14F-4D97-AF65-F5344CB8AC3E}">
        <p14:creationId xmlns:p14="http://schemas.microsoft.com/office/powerpoint/2010/main" val="24110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3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The Climate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E6BA9-1BA3-9E85-D105-1D3714D3141C}"/>
              </a:ext>
            </a:extLst>
          </p:cNvPr>
          <p:cNvSpPr txBox="1"/>
          <p:nvPr/>
        </p:nvSpPr>
        <p:spPr>
          <a:xfrm>
            <a:off x="11196083" y="6644551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(NASA)</a:t>
            </a:r>
          </a:p>
        </p:txBody>
      </p:sp>
    </p:spTree>
    <p:extLst>
      <p:ext uri="{BB962C8B-B14F-4D97-AF65-F5344CB8AC3E}">
        <p14:creationId xmlns:p14="http://schemas.microsoft.com/office/powerpoint/2010/main" val="12217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Climate 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748E9A-5724-9A1F-E682-BD6EC119A4D9}"/>
              </a:ext>
            </a:extLst>
          </p:cNvPr>
          <p:cNvSpPr/>
          <p:nvPr/>
        </p:nvSpPr>
        <p:spPr>
          <a:xfrm>
            <a:off x="3733909" y="761122"/>
            <a:ext cx="4090175" cy="769455"/>
          </a:xfrm>
          <a:prstGeom prst="roundRect">
            <a:avLst>
              <a:gd name="adj" fmla="val 9253"/>
            </a:avLst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One-Dimensional Energy Balance Model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5128" name="Picture 8" descr="One-Dimensional Energy Balance Model | METEO 469: From Meteorology to  Mitigation: Understanding Global Warming">
            <a:extLst>
              <a:ext uri="{FF2B5EF4-FFF2-40B4-BE49-F238E27FC236}">
                <a16:creationId xmlns:a16="http://schemas.microsoft.com/office/drawing/2014/main" id="{53BCB68C-A959-C1EC-E7AB-2D672ED4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90" y="2894275"/>
            <a:ext cx="5739498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/>
              <p:nvPr/>
            </p:nvSpPr>
            <p:spPr>
              <a:xfrm>
                <a:off x="246065" y="1730562"/>
                <a:ext cx="6702216" cy="9393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𝒕𝒂𝒏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𝝏𝝀</m:t>
                              </m:r>
                            </m:den>
                          </m:f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65" y="1730562"/>
                <a:ext cx="6702216" cy="9393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B20E6-CA67-305F-CA10-639EE07C2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D7CA31-19BF-3EB6-70BE-A8E768AE934B}"/>
              </a:ext>
            </a:extLst>
          </p:cNvPr>
          <p:cNvSpPr txBox="1"/>
          <p:nvPr/>
        </p:nvSpPr>
        <p:spPr>
          <a:xfrm>
            <a:off x="2809035" y="6299531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(psu.edu)</a:t>
            </a:r>
          </a:p>
        </p:txBody>
      </p:sp>
      <p:pic>
        <p:nvPicPr>
          <p:cNvPr id="2" name="Picture 6" descr="Global land-ocean surface temperature data: HadCRUT5 | Climate Data Guide">
            <a:extLst>
              <a:ext uri="{FF2B5EF4-FFF2-40B4-BE49-F238E27FC236}">
                <a16:creationId xmlns:a16="http://schemas.microsoft.com/office/drawing/2014/main" id="{9962EF83-EC86-A30E-CAEE-58CB5D09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046" y="1653062"/>
            <a:ext cx="4090176" cy="455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B8CD17-2917-79C6-756E-E473DA83A63D}"/>
              </a:ext>
            </a:extLst>
          </p:cNvPr>
          <p:cNvSpPr txBox="1"/>
          <p:nvPr/>
        </p:nvSpPr>
        <p:spPr>
          <a:xfrm>
            <a:off x="9115176" y="6329422"/>
            <a:ext cx="26646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(climatedataguide.ucar.edu)</a:t>
            </a:r>
          </a:p>
        </p:txBody>
      </p:sp>
    </p:spTree>
    <p:extLst>
      <p:ext uri="{BB962C8B-B14F-4D97-AF65-F5344CB8AC3E}">
        <p14:creationId xmlns:p14="http://schemas.microsoft.com/office/powerpoint/2010/main" val="15329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Diurnal</a:t>
            </a:r>
            <a:r>
              <a:rPr lang="en-GB" sz="1600" b="1" dirty="0">
                <a:latin typeface="Linux Libertine"/>
              </a:rPr>
              <a:t> </a:t>
            </a:r>
            <a:r>
              <a:rPr lang="en-GB" sz="1600" dirty="0">
                <a:latin typeface="Linux Libertine"/>
              </a:rPr>
              <a:t>Solar Flux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4000-CA27-DF0E-D1F6-94445A2F825E}"/>
              </a:ext>
            </a:extLst>
          </p:cNvPr>
          <p:cNvSpPr/>
          <p:nvPr/>
        </p:nvSpPr>
        <p:spPr>
          <a:xfrm>
            <a:off x="3484257" y="1248054"/>
            <a:ext cx="283329" cy="55212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Absorption / reflection of sunlight - Understanding Global Change">
            <a:extLst>
              <a:ext uri="{FF2B5EF4-FFF2-40B4-BE49-F238E27FC236}">
                <a16:creationId xmlns:a16="http://schemas.microsoft.com/office/drawing/2014/main" id="{A44B57AA-8C03-145F-B036-37BF04F5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74" y="2462511"/>
            <a:ext cx="5394614" cy="396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4A1B2-0069-E15E-EECA-5CDE1168C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FC835-E4B9-FCDD-5194-521D5565B960}"/>
              </a:ext>
            </a:extLst>
          </p:cNvPr>
          <p:cNvSpPr txBox="1"/>
          <p:nvPr/>
        </p:nvSpPr>
        <p:spPr>
          <a:xfrm>
            <a:off x="8443450" y="6451908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(berkeley.edu)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54C3C1-DFB9-1B78-EA35-311B1CD652FA}"/>
              </a:ext>
            </a:extLst>
          </p:cNvPr>
          <p:cNvSpPr/>
          <p:nvPr/>
        </p:nvSpPr>
        <p:spPr>
          <a:xfrm>
            <a:off x="405850" y="2955276"/>
            <a:ext cx="5104202" cy="211991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Diurnal Solar Flux (S)</a:t>
            </a:r>
          </a:p>
          <a:p>
            <a:pPr algn="ctr"/>
            <a:endParaRPr lang="en-GB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Solar radiation intensity hitting the surface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Averaged over </a:t>
            </a:r>
            <a:r>
              <a:rPr lang="en-GB" i="1" dirty="0"/>
              <a:t>24 hours</a:t>
            </a:r>
          </a:p>
        </p:txBody>
      </p:sp>
    </p:spTree>
    <p:extLst>
      <p:ext uri="{BB962C8B-B14F-4D97-AF65-F5344CB8AC3E}">
        <p14:creationId xmlns:p14="http://schemas.microsoft.com/office/powerpoint/2010/main" val="6319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567</Words>
  <Application>Microsoft Office PowerPoint</Application>
  <PresentationFormat>Widescreen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GuardianTextSans</vt:lpstr>
      <vt:lpstr>Linux Libertine</vt:lpstr>
      <vt:lpstr>Noto Sans</vt:lpstr>
      <vt:lpstr>Wingdings</vt:lpstr>
      <vt:lpstr>Office Theme</vt:lpstr>
      <vt:lpstr>Modelling Anthropogenic Climate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Anthropogenic Climate Change</dc:title>
  <dc:creator>DAVIES, THOMAS N. (Student)</dc:creator>
  <cp:lastModifiedBy>DAVIES, THOMAS N. (Student)</cp:lastModifiedBy>
  <cp:revision>420</cp:revision>
  <dcterms:created xsi:type="dcterms:W3CDTF">2024-01-24T11:14:50Z</dcterms:created>
  <dcterms:modified xsi:type="dcterms:W3CDTF">2024-02-28T18:19:31Z</dcterms:modified>
</cp:coreProperties>
</file>